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5125700" cy="10693400"/>
  <p:notesSz cx="15125700" cy="106934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47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8567738" y="0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6D26A3-8F0A-46DA-86EA-FCF9215F3C36}" type="datetimeFigureOut">
              <a:rPr lang="ru-RU" smtClean="0"/>
              <a:t>12.03.2026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010150" y="1336675"/>
            <a:ext cx="51054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512888" y="5146675"/>
            <a:ext cx="1209992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6554788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8567738" y="10156825"/>
            <a:ext cx="6554787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CD87-D53D-49B1-80BA-9DBFA8D689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9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ACD87-D53D-49B1-80BA-9DBFA8D689E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85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 bwMode="auto"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 bwMode="auto">
          <a:xfrm>
            <a:off x="2268855" y="5988303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41861" y="569324"/>
            <a:ext cx="13045916" cy="2066895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1863" y="2621368"/>
            <a:ext cx="6398879" cy="12846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041863" y="3906060"/>
            <a:ext cx="6398879" cy="574522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657385" y="2621368"/>
            <a:ext cx="6430392" cy="128469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7657385" y="3906060"/>
            <a:ext cx="6430392" cy="574522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41861" y="712893"/>
            <a:ext cx="4878431" cy="2495126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430392" y="1539651"/>
            <a:ext cx="7657385" cy="759924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41861" y="3208019"/>
            <a:ext cx="4878431" cy="59432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41861" y="712893"/>
            <a:ext cx="4878431" cy="2495126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6430392" y="1539651"/>
            <a:ext cx="7657385" cy="759924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041861" y="3208019"/>
            <a:ext cx="4878431" cy="594325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10824328" y="569324"/>
            <a:ext cx="3261479" cy="9062163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039891" y="569324"/>
            <a:ext cx="9595365" cy="9062163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0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0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 bwMode="auto"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 bwMode="auto"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 bwMode="auto"/>
        <p:txBody>
          <a:bodyPr lIns="0" tIns="0" rIns="0" bIns="0"/>
          <a:lstStyle>
            <a:lvl1pPr>
              <a:defRPr sz="40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0" y="0"/>
            <a:ext cx="15120619" cy="10692130"/>
          </a:xfrm>
          <a:custGeom>
            <a:avLst/>
            <a:gdLst/>
            <a:ahLst/>
            <a:cxnLst/>
            <a:rect l="l" t="t" r="r" b="b"/>
            <a:pathLst>
              <a:path w="15120619" h="10692130" extrusionOk="0">
                <a:moveTo>
                  <a:pt x="15120010" y="0"/>
                </a:moveTo>
                <a:lnTo>
                  <a:pt x="0" y="0"/>
                </a:lnTo>
                <a:lnTo>
                  <a:pt x="0" y="10692003"/>
                </a:lnTo>
                <a:lnTo>
                  <a:pt x="15120010" y="10692003"/>
                </a:lnTo>
                <a:lnTo>
                  <a:pt x="15120010" y="0"/>
                </a:lnTo>
                <a:close/>
              </a:path>
            </a:pathLst>
          </a:custGeom>
          <a:solidFill>
            <a:srgbClr val="942532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7" name="bg object 17"/>
          <p:cNvSpPr/>
          <p:nvPr/>
        </p:nvSpPr>
        <p:spPr bwMode="auto">
          <a:xfrm>
            <a:off x="457200" y="714705"/>
            <a:ext cx="14206219" cy="9520555"/>
          </a:xfrm>
          <a:custGeom>
            <a:avLst/>
            <a:gdLst/>
            <a:ahLst/>
            <a:cxnLst/>
            <a:rect l="l" t="t" r="r" b="b"/>
            <a:pathLst>
              <a:path w="14206219" h="9520555" extrusionOk="0">
                <a:moveTo>
                  <a:pt x="0" y="9520097"/>
                </a:moveTo>
                <a:lnTo>
                  <a:pt x="14205597" y="9520097"/>
                </a:lnTo>
                <a:lnTo>
                  <a:pt x="14205597" y="0"/>
                </a:lnTo>
                <a:lnTo>
                  <a:pt x="0" y="0"/>
                </a:lnTo>
                <a:lnTo>
                  <a:pt x="0" y="9520097"/>
                </a:lnTo>
                <a:close/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 bwMode="auto"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 bwMode="auto"/>
        <p:txBody>
          <a:bodyPr lIns="0" tIns="0" rIns="0" bIns="0"/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890712" y="1750054"/>
            <a:ext cx="11344275" cy="3722887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890712" y="5616509"/>
            <a:ext cx="11344275" cy="2581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32014" y="2665925"/>
            <a:ext cx="13045916" cy="4448156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2014" y="7156163"/>
            <a:ext cx="13045916" cy="233917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39891" y="2846622"/>
            <a:ext cx="6428422" cy="678486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7657385" y="2846622"/>
            <a:ext cx="6428422" cy="6784864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 bwMode="auto">
          <a:xfrm>
            <a:off x="750697" y="469900"/>
            <a:ext cx="13912215" cy="9758680"/>
          </a:xfrm>
          <a:custGeom>
            <a:avLst/>
            <a:gdLst/>
            <a:ahLst/>
            <a:cxnLst/>
            <a:rect l="l" t="t" r="r" b="b"/>
            <a:pathLst>
              <a:path w="13912215" h="9758680" extrusionOk="0">
                <a:moveTo>
                  <a:pt x="0" y="9758159"/>
                </a:moveTo>
                <a:lnTo>
                  <a:pt x="13912100" y="9758159"/>
                </a:lnTo>
                <a:lnTo>
                  <a:pt x="13912100" y="0"/>
                </a:lnTo>
                <a:lnTo>
                  <a:pt x="0" y="0"/>
                </a:lnTo>
                <a:lnTo>
                  <a:pt x="0" y="9758159"/>
                </a:lnTo>
                <a:close/>
              </a:path>
            </a:pathLst>
          </a:custGeom>
          <a:ln w="25400">
            <a:solidFill>
              <a:srgbClr val="942532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 bwMode="auto">
          <a:xfrm>
            <a:off x="870926" y="1234614"/>
            <a:ext cx="13383846" cy="1854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 bwMode="auto">
          <a:xfrm>
            <a:off x="1428567" y="3346958"/>
            <a:ext cx="12268565" cy="51619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 bwMode="auto"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 bwMode="auto"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>3/12/2026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 bwMode="auto">
          <a:xfrm>
            <a:off x="14264199" y="10310038"/>
            <a:ext cx="228600" cy="2368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942532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25"/>
              </a:spcBef>
              <a:defRPr/>
            </a:pPr>
            <a:fld id="{81D60167-4931-47E6-BA6A-407CBD079E47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039891" y="569324"/>
            <a:ext cx="13045916" cy="206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39891" y="2846622"/>
            <a:ext cx="13045916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039891" y="9911198"/>
            <a:ext cx="3403282" cy="569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12.03.2026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5010387" y="9911198"/>
            <a:ext cx="5104923" cy="569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682525" y="9911198"/>
            <a:ext cx="3403282" cy="569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 bwMode="auto">
          <a:xfrm>
            <a:off x="2191808" y="4567002"/>
            <a:ext cx="10284724" cy="4423444"/>
          </a:xfrm>
          <a:prstGeom prst="rect">
            <a:avLst/>
          </a:prstGeom>
        </p:spPr>
        <p:txBody>
          <a:bodyPr vert="horz" wrap="square" lIns="0" tIns="156209" rIns="0" bIns="0" rtlCol="0">
            <a:spAutoFit/>
          </a:bodyPr>
          <a:lstStyle/>
          <a:p>
            <a:pPr marL="457200" algn="l">
              <a:defRPr/>
            </a:pPr>
            <a:endParaRPr b="1" dirty="0">
              <a:latin typeface="Roboto"/>
              <a:cs typeface="Roboto"/>
            </a:endParaRPr>
          </a:p>
          <a:p>
            <a:pPr marL="457200" algn="ctr">
              <a:defRPr/>
            </a:pPr>
            <a:r>
              <a:rPr lang="ru-RU" sz="4800" b="1" dirty="0">
                <a:solidFill>
                  <a:schemeClr val="bg1"/>
                </a:solidFill>
                <a:latin typeface="Roboto"/>
                <a:ea typeface="Calibri"/>
                <a:cs typeface="Roboto"/>
              </a:rPr>
              <a:t>Я  ИДУ  В  КАЛИНИНГРАДСКИЙ</a:t>
            </a:r>
            <a:endParaRPr dirty="0"/>
          </a:p>
          <a:p>
            <a:pPr marL="457200" algn="ctr">
              <a:defRPr/>
            </a:pPr>
            <a:r>
              <a:rPr lang="ru-RU" sz="4800" b="1" dirty="0">
                <a:solidFill>
                  <a:schemeClr val="bg1"/>
                </a:solidFill>
                <a:latin typeface="Roboto"/>
                <a:ea typeface="Calibri"/>
                <a:cs typeface="Roboto"/>
              </a:rPr>
              <a:t>ОБЛАСТНОЙ  ИСТОРИКО-ХУДОЖЕСТВЕННЫЙ  МУЗЕЙ</a:t>
            </a:r>
            <a:endParaRPr dirty="0"/>
          </a:p>
          <a:p>
            <a:pPr marL="457200" algn="l">
              <a:defRPr/>
            </a:pPr>
            <a:endParaRPr lang="ru-RU" sz="7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  <a:p>
            <a:pPr marL="457200" algn="l">
              <a:defRPr/>
            </a:pPr>
            <a:endParaRPr sz="2200" dirty="0"/>
          </a:p>
          <a:p>
            <a:pPr marL="457200" algn="l">
              <a:defRPr/>
            </a:pPr>
            <a:endParaRPr lang="ru-RU" sz="24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 bwMode="auto">
          <a:xfrm>
            <a:off x="3014046" y="4517967"/>
            <a:ext cx="8622249" cy="4014000"/>
            <a:chOff x="0" y="0"/>
            <a:chExt cx="8622249" cy="4014000"/>
          </a:xfrm>
        </p:grpSpPr>
        <p:sp>
          <p:nvSpPr>
            <p:cNvPr id="6" name="object 6"/>
            <p:cNvSpPr/>
            <p:nvPr/>
          </p:nvSpPr>
          <p:spPr bwMode="auto">
            <a:xfrm>
              <a:off x="0" y="0"/>
              <a:ext cx="8604250" cy="0"/>
            </a:xfrm>
            <a:custGeom>
              <a:avLst/>
              <a:gdLst/>
              <a:ahLst/>
              <a:cxnLst/>
              <a:rect l="l" t="t" r="r" b="b"/>
              <a:pathLst>
                <a:path w="8604250" extrusionOk="0">
                  <a:moveTo>
                    <a:pt x="0" y="0"/>
                  </a:moveTo>
                  <a:lnTo>
                    <a:pt x="8603996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7"/>
            <p:cNvSpPr/>
            <p:nvPr/>
          </p:nvSpPr>
          <p:spPr bwMode="auto">
            <a:xfrm>
              <a:off x="18000" y="4014000"/>
              <a:ext cx="8604250" cy="0"/>
            </a:xfrm>
            <a:custGeom>
              <a:avLst/>
              <a:gdLst/>
              <a:ahLst/>
              <a:cxnLst/>
              <a:rect l="l" t="t" r="r" b="b"/>
              <a:pathLst>
                <a:path w="8604250" extrusionOk="0">
                  <a:moveTo>
                    <a:pt x="0" y="0"/>
                  </a:moveTo>
                  <a:lnTo>
                    <a:pt x="8603996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pic>
        <p:nvPicPr>
          <p:cNvPr id="1303293850" name="Рисунок 130329384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63559" y="2376454"/>
            <a:ext cx="2741222" cy="17436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916860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50083" y="2846620"/>
            <a:ext cx="5239118" cy="4732328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Рядом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кассой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сувенирная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лавка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захочу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могу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купить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сувенир</a:t>
            </a: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870435390" name="Рисунок 1870435389"/>
          <p:cNvPicPr>
            <a:picLocks noChangeAspect="1"/>
          </p:cNvPicPr>
          <p:nvPr/>
        </p:nvPicPr>
        <p:blipFill>
          <a:blip r:embed="rId2"/>
          <a:srcRect l="5075" t="1127" r="4310" b="105"/>
          <a:stretch/>
        </p:blipFill>
        <p:spPr bwMode="auto">
          <a:xfrm>
            <a:off x="6410722" y="2178348"/>
            <a:ext cx="7825786" cy="568656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Объект 9"/>
          <p:cNvSpPr>
            <a:spLocks noGrp="1"/>
          </p:cNvSpPr>
          <p:nvPr>
            <p:ph sz="half" idx="2"/>
          </p:nvPr>
        </p:nvSpPr>
        <p:spPr bwMode="auto">
          <a:xfrm>
            <a:off x="506066" y="2394372"/>
            <a:ext cx="6427787" cy="56166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None/>
              <a:defRPr/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я устану, я могу пройти к диванам 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  <a:defRPr/>
            </a:pPr>
            <a:endParaRPr lang="ru-RU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  <a:defRPr/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Они рядом с сувенирной лавкой.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  <a:defRPr/>
            </a:pPr>
            <a:endParaRPr lang="ru-RU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  <a:defRPr/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Здесь я смогу отдохнуть.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978780474" name="Рисунок 1978780473"/>
          <p:cNvPicPr>
            <a:picLocks noChangeAspect="1"/>
          </p:cNvPicPr>
          <p:nvPr/>
        </p:nvPicPr>
        <p:blipFill>
          <a:blip r:embed="rId2"/>
          <a:srcRect l="14107" r="10795"/>
          <a:stretch/>
        </p:blipFill>
        <p:spPr bwMode="auto">
          <a:xfrm>
            <a:off x="7067635" y="1994583"/>
            <a:ext cx="7551999" cy="67042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7215252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39890" y="2846622"/>
            <a:ext cx="7099023" cy="4372286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отсканирую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кюар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код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чтобы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открыть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карту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карте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увижу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где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может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быть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шумно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865371860" name="Рисунок 865371859"/>
          <p:cNvPicPr>
            <a:picLocks noChangeAspect="1"/>
          </p:cNvPicPr>
          <p:nvPr/>
        </p:nvPicPr>
        <p:blipFill>
          <a:blip r:embed="rId2"/>
          <a:srcRect l="65867" t="20325" r="7161" b="44831"/>
          <a:stretch/>
        </p:blipFill>
        <p:spPr bwMode="auto">
          <a:xfrm>
            <a:off x="8714978" y="2394372"/>
            <a:ext cx="5170714" cy="51350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436971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46606" y="2846620"/>
            <a:ext cx="5578928" cy="451630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залы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встречу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смотрителя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покажу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ему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билет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b="1" dirty="0">
              <a:latin typeface="Roboto"/>
              <a:cs typeface="Roboto"/>
            </a:endParaRPr>
          </a:p>
        </p:txBody>
      </p:sp>
      <p:pic>
        <p:nvPicPr>
          <p:cNvPr id="483146864" name="Рисунок 48314686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69596" y="2362804"/>
            <a:ext cx="8225903" cy="548393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5525807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82210" y="1564821"/>
            <a:ext cx="6015467" cy="8436426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2000"/>
          </a:bodyPr>
          <a:lstStyle/>
          <a:p>
            <a:pPr marL="0" indent="0">
              <a:buFont typeface="Arial"/>
              <a:buNone/>
              <a:defRPr/>
            </a:pP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музее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много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смотрителей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узнаю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их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красным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жилеткам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их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шее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будет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красный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платок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мне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будет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нужна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помощь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я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могу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обратиться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любому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9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них</a:t>
            </a:r>
            <a:r>
              <a:rPr sz="49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dirty="0"/>
          </a:p>
        </p:txBody>
      </p:sp>
      <p:sp>
        <p:nvSpPr>
          <p:cNvPr id="2054815950" name="TextBox 2054815949"/>
          <p:cNvSpPr txBox="1"/>
          <p:nvPr/>
        </p:nvSpPr>
        <p:spPr bwMode="auto">
          <a:xfrm>
            <a:off x="6919157" y="793747"/>
            <a:ext cx="7983107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endParaRPr sz="3600"/>
          </a:p>
        </p:txBody>
      </p:sp>
      <p:pic>
        <p:nvPicPr>
          <p:cNvPr id="1479948241" name="Рисунок 1479948240"/>
          <p:cNvPicPr>
            <a:picLocks noChangeAspect="1"/>
          </p:cNvPicPr>
          <p:nvPr/>
        </p:nvPicPr>
        <p:blipFill>
          <a:blip r:embed="rId2"/>
          <a:srcRect l="19841" t="2052" r="12299" b="3841"/>
          <a:stretch/>
        </p:blipFill>
        <p:spPr bwMode="auto">
          <a:xfrm>
            <a:off x="6570531" y="1568688"/>
            <a:ext cx="8172959" cy="75560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180377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22090" y="3618508"/>
            <a:ext cx="5629930" cy="292649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Очень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важно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чтобы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спокойно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ходил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говорил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тихо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dirty="0"/>
          </a:p>
          <a:p>
            <a:pPr marL="0" indent="0">
              <a:buFont typeface="Arial"/>
              <a:buNone/>
              <a:defRPr/>
            </a:pPr>
            <a:endParaRPr dirty="0"/>
          </a:p>
          <a:p>
            <a:pPr>
              <a:defRPr/>
            </a:pPr>
            <a:endParaRPr sz="4800" dirty="0"/>
          </a:p>
        </p:txBody>
      </p:sp>
      <p:pic>
        <p:nvPicPr>
          <p:cNvPr id="1125930615" name="Рисунок 1125930614"/>
          <p:cNvPicPr>
            <a:picLocks noChangeAspect="1"/>
          </p:cNvPicPr>
          <p:nvPr/>
        </p:nvPicPr>
        <p:blipFill>
          <a:blip r:embed="rId2"/>
          <a:srcRect r="28087"/>
          <a:stretch/>
        </p:blipFill>
        <p:spPr bwMode="auto">
          <a:xfrm>
            <a:off x="6770762" y="1808844"/>
            <a:ext cx="7869555" cy="70757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180947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298154" y="2215367"/>
            <a:ext cx="6428421" cy="678486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залах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много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предметов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очень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хрупкие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Поэтому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смотреть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них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избегать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прикосновения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к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ним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1969894168" name="Рисунок 1969894167"/>
          <p:cNvPicPr>
            <a:picLocks noChangeAspect="1"/>
          </p:cNvPicPr>
          <p:nvPr/>
        </p:nvPicPr>
        <p:blipFill>
          <a:blip r:embed="rId2"/>
          <a:srcRect l="28850" t="24646" r="43061" b="20013"/>
          <a:stretch/>
        </p:blipFill>
        <p:spPr bwMode="auto">
          <a:xfrm>
            <a:off x="9363050" y="1629217"/>
            <a:ext cx="4717142" cy="743496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815166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388108" y="2114775"/>
            <a:ext cx="6145893" cy="618364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много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залов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первом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этаже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увижу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чучела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животных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животные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живут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Калининградской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области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083039539" name="Рисунок 108303953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534001" y="2322364"/>
            <a:ext cx="8030860" cy="53517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8394906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78074" y="882204"/>
            <a:ext cx="6933278" cy="907142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0000" lnSpcReduction="10000"/>
          </a:bodyPr>
          <a:lstStyle/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Чучело – это копия животного. </a:t>
            </a:r>
          </a:p>
          <a:p>
            <a:pPr marL="0" indent="0">
              <a:buFont typeface="Arial"/>
              <a:buNone/>
              <a:defRPr/>
            </a:pPr>
            <a:endParaRPr sz="4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Чучело очень похоже </a:t>
            </a:r>
            <a:endParaRPr lang="en-US" sz="49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настоящее животное!</a:t>
            </a:r>
          </a:p>
          <a:p>
            <a:pPr marL="0" indent="0">
              <a:buFont typeface="Arial"/>
              <a:buNone/>
              <a:defRPr/>
            </a:pPr>
            <a:endParaRPr sz="4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не буду трогать чучела, чтобы они выглядели хорошо. </a:t>
            </a:r>
          </a:p>
          <a:p>
            <a:pPr marL="0" indent="0">
              <a:buFont typeface="Arial"/>
              <a:buNone/>
              <a:defRPr/>
            </a:pPr>
            <a:endParaRPr sz="49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 они будут выглядеть хорошо, </a:t>
            </a:r>
            <a:endParaRPr lang="en-US" sz="49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9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 их увидит много людей!</a:t>
            </a:r>
          </a:p>
          <a:p>
            <a:pPr>
              <a:defRPr/>
            </a:pPr>
            <a:endParaRPr sz="7200" dirty="0"/>
          </a:p>
        </p:txBody>
      </p:sp>
      <p:pic>
        <p:nvPicPr>
          <p:cNvPr id="1006282589" name="Рисунок 1006282588"/>
          <p:cNvPicPr>
            <a:picLocks noChangeAspect="1"/>
          </p:cNvPicPr>
          <p:nvPr/>
        </p:nvPicPr>
        <p:blipFill>
          <a:blip r:embed="rId2"/>
          <a:srcRect l="5523" r="3313"/>
          <a:stretch>
            <a:fillRect/>
          </a:stretch>
        </p:blipFill>
        <p:spPr bwMode="auto">
          <a:xfrm>
            <a:off x="7857450" y="2394372"/>
            <a:ext cx="6690176" cy="489044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2670676" name="Content Placeholder 2"/>
          <p:cNvSpPr>
            <a:spLocks noGrp="1"/>
          </p:cNvSpPr>
          <p:nvPr/>
        </p:nvSpPr>
        <p:spPr bwMode="auto">
          <a:xfrm>
            <a:off x="501246" y="1279477"/>
            <a:ext cx="4685340" cy="723557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8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первом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этаже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есть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еще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два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табличка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«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История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края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»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236523049" name="Рисунок 236523048"/>
          <p:cNvPicPr>
            <a:picLocks noChangeAspect="1"/>
          </p:cNvPicPr>
          <p:nvPr/>
        </p:nvPicPr>
        <p:blipFill>
          <a:blip r:embed="rId2"/>
          <a:srcRect l="8701" t="6141" r="-181" b="9692"/>
          <a:stretch/>
        </p:blipFill>
        <p:spPr bwMode="auto">
          <a:xfrm>
            <a:off x="5607789" y="1962324"/>
            <a:ext cx="9295513" cy="57860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372613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7585" y="1746300"/>
            <a:ext cx="6097154" cy="781720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пойду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Калининградский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областной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историко-художественный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узнаю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о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природе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истории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культуре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Калининградской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области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pic>
        <p:nvPicPr>
          <p:cNvPr id="410456032" name="Рисунок 5"/>
          <p:cNvPicPr>
            <a:picLocks noChangeAspect="1"/>
          </p:cNvPicPr>
          <p:nvPr/>
        </p:nvPicPr>
        <p:blipFill>
          <a:blip r:embed="rId2"/>
          <a:srcRect b="15750"/>
          <a:stretch/>
        </p:blipFill>
        <p:spPr bwMode="auto">
          <a:xfrm>
            <a:off x="6758523" y="2092497"/>
            <a:ext cx="7909592" cy="672373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05289244" name="Content Placeholder 2"/>
          <p:cNvSpPr>
            <a:spLocks noGrp="1"/>
          </p:cNvSpPr>
          <p:nvPr/>
        </p:nvSpPr>
        <p:spPr bwMode="auto">
          <a:xfrm>
            <a:off x="362050" y="2084539"/>
            <a:ext cx="6145893" cy="599572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8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endParaRPr dirty="0"/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/>
                <a:cs typeface="Roboto"/>
              </a:rPr>
              <a:t>В </a:t>
            </a:r>
            <a:r>
              <a:rPr sz="4600" dirty="0" err="1">
                <a:latin typeface="Roboto"/>
                <a:cs typeface="Roboto"/>
              </a:rPr>
              <a:t>этом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зале</a:t>
            </a:r>
            <a:r>
              <a:rPr sz="4600" dirty="0">
                <a:latin typeface="Roboto"/>
                <a:cs typeface="Roboto"/>
              </a:rPr>
              <a:t> я </a:t>
            </a:r>
            <a:r>
              <a:rPr sz="4600" dirty="0" err="1">
                <a:latin typeface="Roboto"/>
                <a:cs typeface="Roboto"/>
              </a:rPr>
              <a:t>увижу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предметы</a:t>
            </a:r>
            <a:r>
              <a:rPr sz="4600" dirty="0">
                <a:latin typeface="Roboto"/>
                <a:cs typeface="Roboto"/>
              </a:rPr>
              <a:t>, </a:t>
            </a:r>
            <a:r>
              <a:rPr sz="4600" dirty="0" err="1">
                <a:latin typeface="Roboto"/>
                <a:cs typeface="Roboto"/>
              </a:rPr>
              <a:t>которым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много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лет</a:t>
            </a:r>
            <a:r>
              <a:rPr sz="4600" dirty="0">
                <a:latin typeface="Roboto"/>
                <a:cs typeface="Roboto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/>
                <a:cs typeface="Roboto"/>
              </a:rPr>
              <a:t>Я </a:t>
            </a:r>
            <a:r>
              <a:rPr sz="4600" dirty="0" err="1">
                <a:latin typeface="Roboto"/>
                <a:cs typeface="Roboto"/>
              </a:rPr>
              <a:t>узнаю</a:t>
            </a:r>
            <a:r>
              <a:rPr sz="4600" dirty="0">
                <a:latin typeface="Roboto"/>
                <a:cs typeface="Roboto"/>
              </a:rPr>
              <a:t> о </a:t>
            </a:r>
            <a:r>
              <a:rPr sz="4600" dirty="0" err="1">
                <a:latin typeface="Roboto"/>
                <a:cs typeface="Roboto"/>
              </a:rPr>
              <a:t>людях</a:t>
            </a:r>
            <a:r>
              <a:rPr sz="4600" dirty="0">
                <a:latin typeface="Roboto"/>
                <a:cs typeface="Roboto"/>
              </a:rPr>
              <a:t>, </a:t>
            </a:r>
            <a:r>
              <a:rPr sz="4600" dirty="0" err="1">
                <a:latin typeface="Roboto"/>
                <a:cs typeface="Roboto"/>
              </a:rPr>
              <a:t>которые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жили</a:t>
            </a:r>
            <a:r>
              <a:rPr sz="4600" dirty="0">
                <a:latin typeface="Roboto"/>
                <a:cs typeface="Roboto"/>
              </a:rPr>
              <a:t> </a:t>
            </a:r>
            <a:endParaRPr lang="en-US"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/>
                <a:cs typeface="Roboto"/>
              </a:rPr>
              <a:t>очень-очень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давно</a:t>
            </a:r>
            <a:r>
              <a:rPr sz="4600" dirty="0">
                <a:latin typeface="Roboto"/>
                <a:cs typeface="Roboto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863326501" name="Рисунок 186332650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380955" y="2106340"/>
            <a:ext cx="8243498" cy="59957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0238107" name="Content Placeholder 2"/>
          <p:cNvSpPr>
            <a:spLocks noGrp="1"/>
          </p:cNvSpPr>
          <p:nvPr/>
        </p:nvSpPr>
        <p:spPr bwMode="auto">
          <a:xfrm>
            <a:off x="434058" y="234132"/>
            <a:ext cx="6145893" cy="853053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8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/>
                <a:cs typeface="Roboto"/>
              </a:rPr>
              <a:t>Здесь</a:t>
            </a:r>
            <a:r>
              <a:rPr sz="4400" dirty="0">
                <a:latin typeface="Roboto"/>
                <a:cs typeface="Roboto"/>
              </a:rPr>
              <a:t> я </a:t>
            </a:r>
            <a:r>
              <a:rPr sz="4400" dirty="0" err="1">
                <a:latin typeface="Roboto"/>
                <a:cs typeface="Roboto"/>
              </a:rPr>
              <a:t>увижу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кости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лошади</a:t>
            </a:r>
            <a:r>
              <a:rPr sz="4400" dirty="0">
                <a:latin typeface="Roboto"/>
                <a:cs typeface="Roboto"/>
              </a:rPr>
              <a:t> и </a:t>
            </a:r>
            <a:r>
              <a:rPr sz="4400" dirty="0" err="1">
                <a:latin typeface="Roboto"/>
                <a:cs typeface="Roboto"/>
              </a:rPr>
              <a:t>кости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человека</a:t>
            </a:r>
            <a:r>
              <a:rPr sz="4400" dirty="0">
                <a:latin typeface="Roboto"/>
                <a:cs typeface="Roboto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/>
                <a:cs typeface="Roboto"/>
              </a:rPr>
              <a:t>Кости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нашли</a:t>
            </a:r>
            <a:r>
              <a:rPr sz="4400" dirty="0">
                <a:latin typeface="Roboto"/>
                <a:cs typeface="Roboto"/>
              </a:rPr>
              <a:t> в </a:t>
            </a:r>
            <a:r>
              <a:rPr sz="4400" dirty="0" err="1">
                <a:latin typeface="Roboto"/>
                <a:cs typeface="Roboto"/>
              </a:rPr>
              <a:t>земле</a:t>
            </a:r>
            <a:r>
              <a:rPr sz="4400" dirty="0">
                <a:latin typeface="Roboto"/>
                <a:cs typeface="Roboto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/>
                <a:cs typeface="Roboto"/>
              </a:rPr>
              <a:t>Кости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очень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старые</a:t>
            </a:r>
            <a:r>
              <a:rPr sz="4400" dirty="0">
                <a:latin typeface="Roboto"/>
                <a:cs typeface="Roboto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/>
                <a:cs typeface="Roboto"/>
              </a:rPr>
              <a:t>По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размеру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костей</a:t>
            </a:r>
            <a:r>
              <a:rPr sz="4400" dirty="0">
                <a:latin typeface="Roboto"/>
                <a:cs typeface="Roboto"/>
              </a:rPr>
              <a:t> я </a:t>
            </a:r>
            <a:r>
              <a:rPr sz="4400" dirty="0" err="1">
                <a:latin typeface="Roboto"/>
                <a:cs typeface="Roboto"/>
              </a:rPr>
              <a:t>пойму</a:t>
            </a:r>
            <a:r>
              <a:rPr sz="4400" dirty="0">
                <a:latin typeface="Roboto"/>
                <a:cs typeface="Roboto"/>
              </a:rPr>
              <a:t>, </a:t>
            </a:r>
            <a:r>
              <a:rPr sz="4400" dirty="0" err="1">
                <a:latin typeface="Roboto"/>
                <a:cs typeface="Roboto"/>
              </a:rPr>
              <a:t>какими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большими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были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лошади</a:t>
            </a:r>
            <a:r>
              <a:rPr sz="4400" dirty="0">
                <a:latin typeface="Roboto"/>
                <a:cs typeface="Roboto"/>
              </a:rPr>
              <a:t> и </a:t>
            </a:r>
            <a:r>
              <a:rPr sz="4400" dirty="0" err="1">
                <a:latin typeface="Roboto"/>
                <a:cs typeface="Roboto"/>
              </a:rPr>
              <a:t>люди</a:t>
            </a:r>
            <a:r>
              <a:rPr sz="4400" dirty="0">
                <a:latin typeface="Roboto"/>
                <a:cs typeface="Roboto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/>
                <a:cs typeface="Roboto"/>
              </a:rPr>
              <a:t>Я </a:t>
            </a:r>
            <a:r>
              <a:rPr sz="4400" dirty="0" err="1">
                <a:latin typeface="Roboto"/>
                <a:cs typeface="Roboto"/>
              </a:rPr>
              <a:t>отвернусь</a:t>
            </a:r>
            <a:r>
              <a:rPr sz="4400" dirty="0">
                <a:latin typeface="Roboto"/>
                <a:cs typeface="Roboto"/>
              </a:rPr>
              <a:t>, </a:t>
            </a:r>
            <a:r>
              <a:rPr sz="4400" dirty="0" err="1">
                <a:latin typeface="Roboto"/>
                <a:cs typeface="Roboto"/>
              </a:rPr>
              <a:t>если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мне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будет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страшно</a:t>
            </a:r>
            <a:endParaRPr sz="4400" dirty="0">
              <a:latin typeface="Roboto"/>
              <a:cs typeface="Roboto"/>
            </a:endParaRPr>
          </a:p>
        </p:txBody>
      </p:sp>
      <p:pic>
        <p:nvPicPr>
          <p:cNvPr id="108555758" name="Рисунок 108555757"/>
          <p:cNvPicPr>
            <a:picLocks noChangeAspect="1"/>
          </p:cNvPicPr>
          <p:nvPr/>
        </p:nvPicPr>
        <p:blipFill>
          <a:blip r:embed="rId2"/>
          <a:srcRect l="4737" r="2409"/>
          <a:stretch>
            <a:fillRect/>
          </a:stretch>
        </p:blipFill>
        <p:spPr bwMode="auto">
          <a:xfrm>
            <a:off x="7274817" y="234132"/>
            <a:ext cx="7416825" cy="5325068"/>
          </a:xfrm>
          <a:prstGeom prst="rect">
            <a:avLst/>
          </a:prstGeom>
        </p:spPr>
      </p:pic>
      <p:pic>
        <p:nvPicPr>
          <p:cNvPr id="664952477" name="Рисунок 664952476"/>
          <p:cNvPicPr>
            <a:picLocks noChangeAspect="1"/>
          </p:cNvPicPr>
          <p:nvPr/>
        </p:nvPicPr>
        <p:blipFill>
          <a:blip r:embed="rId3"/>
          <a:srcRect l="4737" t="16325" r="4211"/>
          <a:stretch>
            <a:fillRect/>
          </a:stretch>
        </p:blipFill>
        <p:spPr bwMode="auto">
          <a:xfrm>
            <a:off x="7281545" y="5784007"/>
            <a:ext cx="7410097" cy="467526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4143396" name="Content Placeholder 2"/>
          <p:cNvSpPr>
            <a:spLocks noGrp="1"/>
          </p:cNvSpPr>
          <p:nvPr/>
        </p:nvSpPr>
        <p:spPr bwMode="auto">
          <a:xfrm>
            <a:off x="501247" y="1179281"/>
            <a:ext cx="6557548" cy="834388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>
            <a:lvl1pPr marL="171450" indent="-171450" algn="l" defTabSz="685800">
              <a:lnSpc>
                <a:spcPct val="90000"/>
              </a:lnSpc>
              <a:spcBef>
                <a:spcPts val="748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/>
                <a:cs typeface="Roboto"/>
              </a:rPr>
              <a:t>Мой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город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называется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Калининград</a:t>
            </a:r>
            <a:r>
              <a:rPr sz="4600" dirty="0">
                <a:latin typeface="Roboto"/>
                <a:cs typeface="Roboto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/>
                <a:cs typeface="Roboto"/>
              </a:rPr>
              <a:t>Очень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давно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он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назывался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Кёнигсберг</a:t>
            </a:r>
            <a:r>
              <a:rPr sz="4600" dirty="0">
                <a:latin typeface="Roboto"/>
                <a:cs typeface="Roboto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lang="ru-RU" sz="4600" b="0" i="0" u="none" strike="noStrike" cap="none" spc="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В следующем зале я узнаю о том, как жили люди в Кёнигсберге.</a:t>
            </a: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/>
                <a:cs typeface="Roboto"/>
              </a:rPr>
              <a:t>Я </a:t>
            </a:r>
            <a:r>
              <a:rPr sz="4600" dirty="0" err="1">
                <a:latin typeface="Roboto"/>
                <a:cs typeface="Roboto"/>
              </a:rPr>
              <a:t>пройду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вперед</a:t>
            </a:r>
            <a:r>
              <a:rPr sz="4600" dirty="0">
                <a:latin typeface="Roboto"/>
                <a:cs typeface="Roboto"/>
              </a:rPr>
              <a:t> и </a:t>
            </a:r>
            <a:r>
              <a:rPr sz="4600" dirty="0" err="1">
                <a:latin typeface="Roboto"/>
                <a:cs typeface="Roboto"/>
              </a:rPr>
              <a:t>попаду</a:t>
            </a:r>
            <a:r>
              <a:rPr sz="4600" dirty="0">
                <a:latin typeface="Roboto"/>
                <a:cs typeface="Roboto"/>
              </a:rPr>
              <a:t> в </a:t>
            </a:r>
            <a:r>
              <a:rPr sz="4600" dirty="0" err="1">
                <a:latin typeface="Roboto"/>
                <a:cs typeface="Roboto"/>
              </a:rPr>
              <a:t>этот</a:t>
            </a:r>
            <a:r>
              <a:rPr sz="4600" dirty="0">
                <a:latin typeface="Roboto"/>
                <a:cs typeface="Roboto"/>
              </a:rPr>
              <a:t> </a:t>
            </a:r>
            <a:r>
              <a:rPr sz="4600" dirty="0" err="1">
                <a:latin typeface="Roboto"/>
                <a:cs typeface="Roboto"/>
              </a:rPr>
              <a:t>зал</a:t>
            </a:r>
            <a:endParaRPr sz="46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977757417" name="Рисунок 1977757416"/>
          <p:cNvPicPr>
            <a:picLocks noChangeAspect="1"/>
          </p:cNvPicPr>
          <p:nvPr/>
        </p:nvPicPr>
        <p:blipFill>
          <a:blip r:embed="rId2"/>
          <a:srcRect l="10981" r="10542"/>
          <a:stretch/>
        </p:blipFill>
        <p:spPr bwMode="auto">
          <a:xfrm>
            <a:off x="7346826" y="1962324"/>
            <a:ext cx="7392537" cy="628005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595314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45564" y="2466380"/>
            <a:ext cx="5833108" cy="5364790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пройду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большой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лестнице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попаду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второй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этаж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Лестницу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найду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справа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входа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pic>
        <p:nvPicPr>
          <p:cNvPr id="1378427036" name="Рисунок 1378427035"/>
          <p:cNvPicPr>
            <a:picLocks noChangeAspect="1"/>
          </p:cNvPicPr>
          <p:nvPr/>
        </p:nvPicPr>
        <p:blipFill>
          <a:blip r:embed="rId2"/>
          <a:srcRect l="44250" t="28193" r="8129" b="25367"/>
          <a:stretch/>
        </p:blipFill>
        <p:spPr bwMode="auto">
          <a:xfrm>
            <a:off x="6914778" y="1826082"/>
            <a:ext cx="7665358" cy="704123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6621779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66106" y="2682404"/>
            <a:ext cx="5788679" cy="473232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endParaRPr lang="ru-RU" sz="4800" b="1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lang="ru-RU" sz="44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зайду в дверь и  поверну направо.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увижу стену с фотографиями.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101714618" name="Рисунок 1101714617"/>
          <p:cNvPicPr>
            <a:picLocks noChangeAspect="1"/>
          </p:cNvPicPr>
          <p:nvPr/>
        </p:nvPicPr>
        <p:blipFill>
          <a:blip r:embed="rId2"/>
          <a:srcRect l="42429" t="27669" r="20367" b="29548"/>
          <a:stretch/>
        </p:blipFill>
        <p:spPr bwMode="auto">
          <a:xfrm>
            <a:off x="6821021" y="1854200"/>
            <a:ext cx="7438573" cy="698499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334020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50082" y="1458268"/>
            <a:ext cx="5312430" cy="678486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indent="0">
              <a:buFont typeface="Arial"/>
              <a:buNone/>
              <a:defRPr/>
            </a:pP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Стена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фотографиями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Стена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Памяти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endParaRPr sz="4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стене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фотографии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солдат, медиков, генералов.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endParaRPr sz="44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lang="ru-RU"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хочу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endParaRPr lang="en-US" sz="4400" b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</a:t>
            </a:r>
            <a:r>
              <a:rPr lang="en-US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рассмотрю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b="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фотографии</a:t>
            </a:r>
            <a:r>
              <a:rPr sz="4400" b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783931526" name="Рисунок 1783931525"/>
          <p:cNvPicPr>
            <a:picLocks noChangeAspect="1"/>
          </p:cNvPicPr>
          <p:nvPr/>
        </p:nvPicPr>
        <p:blipFill>
          <a:blip r:embed="rId2"/>
          <a:srcRect l="48955" t="28620" r="1129" b="26313"/>
          <a:stretch/>
        </p:blipFill>
        <p:spPr bwMode="auto">
          <a:xfrm>
            <a:off x="6343776" y="1603626"/>
            <a:ext cx="8005535" cy="70702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09397986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22090" y="882204"/>
            <a:ext cx="5987142" cy="836148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5000" lnSpcReduction="1000"/>
          </a:bodyPr>
          <a:lstStyle/>
          <a:p>
            <a:pPr marL="0" indent="0">
              <a:buFont typeface="Arial"/>
              <a:buNone/>
              <a:defRPr/>
            </a:pPr>
            <a:endParaRPr sz="4800" dirty="0"/>
          </a:p>
          <a:p>
            <a:pPr marL="0" indent="0">
              <a:buFont typeface="Arial"/>
              <a:buNone/>
              <a:defRPr/>
            </a:pPr>
            <a:endParaRPr sz="4800" dirty="0"/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спущусь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лестницы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попаду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панораму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стоять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шаге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от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загорождений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Так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лучше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рассмотрю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панораму</a:t>
            </a:r>
            <a:r>
              <a:rPr sz="4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</p:txBody>
      </p:sp>
      <p:pic>
        <p:nvPicPr>
          <p:cNvPr id="531710245" name="Рисунок 531710244"/>
          <p:cNvPicPr>
            <a:picLocks noChangeAspect="1"/>
          </p:cNvPicPr>
          <p:nvPr/>
        </p:nvPicPr>
        <p:blipFill>
          <a:blip r:embed="rId2"/>
          <a:srcRect l="59801" t="26971" r="4926" b="28617"/>
          <a:stretch/>
        </p:blipFill>
        <p:spPr bwMode="auto">
          <a:xfrm>
            <a:off x="7202810" y="1967593"/>
            <a:ext cx="7302499" cy="675821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5573807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72835" y="666180"/>
            <a:ext cx="5987142" cy="9865179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мире происходило много событий. </a:t>
            </a:r>
          </a:p>
          <a:p>
            <a:pPr marL="0" indent="0">
              <a:buFont typeface="Arial"/>
              <a:buNone/>
              <a:defRPr/>
            </a:pPr>
            <a:endParaRPr lang="ru-RU" sz="36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Их тяжело представить, потому что они были давно.</a:t>
            </a:r>
          </a:p>
          <a:p>
            <a:pPr marL="0" indent="0">
              <a:buFont typeface="Arial"/>
              <a:buNone/>
              <a:defRPr/>
            </a:pPr>
            <a:endParaRPr lang="ru-RU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панораме кажется, что ты внутри события.</a:t>
            </a:r>
          </a:p>
          <a:p>
            <a:pPr marL="0" indent="0">
              <a:buFont typeface="Arial"/>
              <a:buNone/>
              <a:defRPr/>
            </a:pPr>
            <a:endParaRPr lang="ru-RU" sz="36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Панорама – это очень большая картина.</a:t>
            </a:r>
          </a:p>
          <a:p>
            <a:pPr marL="0" indent="0">
              <a:buFont typeface="Arial"/>
              <a:buNone/>
              <a:defRPr/>
            </a:pPr>
            <a:endParaRPr sz="36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lang="ru-RU" sz="36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 полу перед картиной может лежать много предметов. Это – декорации.</a:t>
            </a:r>
            <a:endParaRPr sz="3600" b="0" i="0" u="none" strike="noStrike" cap="none" spc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11829462" name="Рисунок 611829461"/>
          <p:cNvPicPr>
            <a:picLocks noChangeAspect="1"/>
          </p:cNvPicPr>
          <p:nvPr/>
        </p:nvPicPr>
        <p:blipFill>
          <a:blip r:embed="rId2"/>
          <a:srcRect l="4111" t="16973" r="7346" b="12108"/>
          <a:stretch/>
        </p:blipFill>
        <p:spPr bwMode="auto">
          <a:xfrm>
            <a:off x="6756410" y="1602284"/>
            <a:ext cx="7868043" cy="707571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37312611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94098" y="1954268"/>
            <a:ext cx="5119045" cy="6784863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lang="ru-RU" sz="4400" b="0" i="0" u="none" strike="noStrike" cap="none" spc="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 этом зале мне может показаться темно и страшно.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уйду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из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мне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станет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некомфортно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18544473" name="Рисунок 118544472"/>
          <p:cNvPicPr>
            <a:picLocks noChangeAspect="1"/>
          </p:cNvPicPr>
          <p:nvPr/>
        </p:nvPicPr>
        <p:blipFill>
          <a:blip r:embed="rId2"/>
          <a:srcRect l="4668" t="16431" r="8277" b="11644"/>
          <a:stretch/>
        </p:blipFill>
        <p:spPr bwMode="auto">
          <a:xfrm>
            <a:off x="6770762" y="1774823"/>
            <a:ext cx="7868043" cy="714375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604386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578074" y="2106340"/>
            <a:ext cx="5856716" cy="678486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2500" lnSpcReduction="10000"/>
          </a:bodyPr>
          <a:lstStyle/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Если я пройду по большой лестнице дальше, то попаду на третий этаж.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ru-RU" sz="4800" b="0" i="0" u="none" strike="noStrike" cap="none" spc="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Здесь я увижу интересные выставки. </a:t>
            </a:r>
            <a:endParaRPr dirty="0"/>
          </a:p>
          <a:p>
            <a:pPr marL="0" indent="0">
              <a:buFont typeface="Arial"/>
              <a:buNone/>
              <a:defRPr/>
            </a:pPr>
            <a:endParaRPr lang="ru-RU" sz="4800" b="0" i="0" u="none" strike="noStrike" cap="none" spc="0" dirty="0">
              <a:solidFill>
                <a:schemeClr val="tx1"/>
              </a:solidFill>
              <a:latin typeface="Roboto"/>
              <a:ea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lang="ru-RU" sz="4800" b="0" i="0" u="none" strike="noStrike" cap="none" spc="0" dirty="0">
                <a:solidFill>
                  <a:schemeClr val="tx1"/>
                </a:solidFill>
                <a:latin typeface="Roboto"/>
                <a:ea typeface="Roboto"/>
                <a:cs typeface="Roboto"/>
              </a:rPr>
              <a:t>Они иногда меняются на другие.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sz="4800" dirty="0"/>
          </a:p>
        </p:txBody>
      </p:sp>
      <p:pic>
        <p:nvPicPr>
          <p:cNvPr id="1310418647" name="Рисунок 1310418646"/>
          <p:cNvPicPr>
            <a:picLocks noChangeAspect="1"/>
          </p:cNvPicPr>
          <p:nvPr/>
        </p:nvPicPr>
        <p:blipFill>
          <a:blip r:embed="rId2"/>
          <a:srcRect l="45963" t="28134" r="2322" b="28617"/>
          <a:stretch/>
        </p:blipFill>
        <p:spPr bwMode="auto">
          <a:xfrm>
            <a:off x="6770762" y="1888218"/>
            <a:ext cx="7914823" cy="69169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933618" name="Title 1"/>
          <p:cNvSpPr>
            <a:spLocks noGrp="1"/>
          </p:cNvSpPr>
          <p:nvPr>
            <p:ph type="title"/>
          </p:nvPr>
        </p:nvSpPr>
        <p:spPr bwMode="auto">
          <a:xfrm>
            <a:off x="1082130" y="4338588"/>
            <a:ext cx="4752528" cy="2764424"/>
          </a:xfrm>
        </p:spPr>
        <p:txBody>
          <a:bodyPr/>
          <a:lstStyle/>
          <a:p>
            <a:pPr>
              <a:defRPr/>
            </a:pPr>
            <a:r>
              <a:rPr sz="4400" dirty="0">
                <a:latin typeface="Roboto"/>
                <a:cs typeface="Roboto"/>
              </a:rPr>
              <a:t>Я </a:t>
            </a:r>
            <a:r>
              <a:rPr sz="4400" dirty="0" err="1">
                <a:latin typeface="Roboto"/>
                <a:cs typeface="Roboto"/>
              </a:rPr>
              <a:t>зайду</a:t>
            </a:r>
            <a:r>
              <a:rPr sz="4400" dirty="0">
                <a:latin typeface="Roboto"/>
                <a:cs typeface="Roboto"/>
              </a:rPr>
              <a:t> в </a:t>
            </a:r>
            <a:r>
              <a:rPr sz="4400" dirty="0" err="1">
                <a:latin typeface="Roboto"/>
                <a:cs typeface="Roboto"/>
              </a:rPr>
              <a:t>музей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через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эту</a:t>
            </a:r>
            <a:r>
              <a:rPr sz="4400" dirty="0">
                <a:latin typeface="Roboto"/>
                <a:cs typeface="Roboto"/>
              </a:rPr>
              <a:t> </a:t>
            </a:r>
            <a:r>
              <a:rPr sz="4400" dirty="0" err="1">
                <a:latin typeface="Roboto"/>
                <a:cs typeface="Roboto"/>
              </a:rPr>
              <a:t>дверь</a:t>
            </a:r>
            <a:r>
              <a:rPr sz="4400" dirty="0">
                <a:latin typeface="Roboto"/>
                <a:cs typeface="Roboto"/>
              </a:rPr>
              <a:t>. </a:t>
            </a:r>
            <a:br>
              <a:rPr sz="4800" dirty="0">
                <a:latin typeface="Roboto"/>
                <a:cs typeface="Roboto"/>
              </a:rPr>
            </a:br>
            <a:br>
              <a:rPr sz="4800" dirty="0">
                <a:latin typeface="Roboto"/>
                <a:cs typeface="Roboto"/>
              </a:rPr>
            </a:br>
            <a:endParaRPr sz="4800" dirty="0">
              <a:latin typeface="Roboto"/>
              <a:cs typeface="Roboto"/>
            </a:endParaRPr>
          </a:p>
        </p:txBody>
      </p:sp>
      <p:pic>
        <p:nvPicPr>
          <p:cNvPr id="252500721" name="Рисунок 252500720"/>
          <p:cNvPicPr>
            <a:picLocks noChangeAspect="1"/>
          </p:cNvPicPr>
          <p:nvPr/>
        </p:nvPicPr>
        <p:blipFill>
          <a:blip r:embed="rId2"/>
          <a:srcRect l="23492" t="18540" r="24924" b="15593"/>
          <a:stretch/>
        </p:blipFill>
        <p:spPr bwMode="auto">
          <a:xfrm>
            <a:off x="6615496" y="1674292"/>
            <a:ext cx="7791135" cy="7585900"/>
          </a:xfrm>
          <a:prstGeom prst="rect">
            <a:avLst/>
          </a:prstGeom>
        </p:spPr>
      </p:pic>
      <p:sp>
        <p:nvSpPr>
          <p:cNvPr id="829429067" name="Стрелка: влево 829429066"/>
          <p:cNvSpPr/>
          <p:nvPr/>
        </p:nvSpPr>
        <p:spPr bwMode="auto">
          <a:xfrm rot="18912591">
            <a:off x="11095248" y="6376610"/>
            <a:ext cx="1141045" cy="528281"/>
          </a:xfrm>
          <a:prstGeom prst="leftArrow">
            <a:avLst>
              <a:gd name="adj1" fmla="val 50000"/>
              <a:gd name="adj2" fmla="val 63615"/>
            </a:avLst>
          </a:prstGeom>
          <a:solidFill>
            <a:srgbClr val="C00000"/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1935944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82130" y="2980536"/>
            <a:ext cx="5298824" cy="4732327"/>
          </a:xfrm>
        </p:spPr>
        <p:txBody>
          <a:bodyPr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посмотрел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залы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захочу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вернусь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сюда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!</a:t>
            </a:r>
          </a:p>
        </p:txBody>
      </p:sp>
      <p:pic>
        <p:nvPicPr>
          <p:cNvPr id="1109263414" name="Рисунок 1109263413"/>
          <p:cNvPicPr>
            <a:picLocks noChangeAspect="1"/>
          </p:cNvPicPr>
          <p:nvPr/>
        </p:nvPicPr>
        <p:blipFill>
          <a:blip r:embed="rId3"/>
          <a:srcRect b="20206"/>
          <a:stretch/>
        </p:blipFill>
        <p:spPr bwMode="auto">
          <a:xfrm>
            <a:off x="7130802" y="1595552"/>
            <a:ext cx="7077074" cy="7234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602314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66106" y="2898428"/>
            <a:ext cx="5658864" cy="4372287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входе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меня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встретит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охранник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Он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попросит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меня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пройти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через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серую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рамку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635367560" name="Рисунок 1635367559"/>
          <p:cNvPicPr>
            <a:picLocks noChangeAspect="1"/>
          </p:cNvPicPr>
          <p:nvPr/>
        </p:nvPicPr>
        <p:blipFill>
          <a:blip r:embed="rId2"/>
          <a:srcRect l="44062" t="28801" r="1730" b="26075"/>
          <a:stretch/>
        </p:blipFill>
        <p:spPr bwMode="auto">
          <a:xfrm>
            <a:off x="7346826" y="2365691"/>
            <a:ext cx="7415893" cy="596201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78323936" name="Title 1"/>
          <p:cNvSpPr>
            <a:spLocks noGrp="1"/>
          </p:cNvSpPr>
          <p:nvPr>
            <p:ph type="title"/>
          </p:nvPr>
        </p:nvSpPr>
        <p:spPr bwMode="auto">
          <a:xfrm>
            <a:off x="866106" y="1811820"/>
            <a:ext cx="6541815" cy="759496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 marL="0" indent="0">
              <a:buFont typeface="Arial"/>
              <a:buNone/>
              <a:defRPr/>
            </a:pPr>
            <a:br>
              <a:rPr lang="ru-RU" sz="4800" dirty="0">
                <a:latin typeface="Roboto"/>
                <a:cs typeface="Roboto"/>
              </a:rPr>
            </a:br>
            <a:br>
              <a:rPr lang="ru-RU" sz="4800" dirty="0">
                <a:latin typeface="Roboto"/>
                <a:cs typeface="Roboto"/>
              </a:rPr>
            </a:br>
            <a:br>
              <a:rPr lang="ru-RU" sz="4800" dirty="0">
                <a:latin typeface="Roboto"/>
                <a:cs typeface="Roboto"/>
              </a:rPr>
            </a:br>
            <a:r>
              <a:rPr sz="4900" dirty="0">
                <a:latin typeface="Roboto"/>
                <a:cs typeface="Roboto"/>
              </a:rPr>
              <a:t>Я </a:t>
            </a:r>
            <a:r>
              <a:rPr sz="4900" dirty="0" err="1">
                <a:latin typeface="Roboto"/>
                <a:cs typeface="Roboto"/>
              </a:rPr>
              <a:t>пройду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через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серую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рамку</a:t>
            </a:r>
            <a:r>
              <a:rPr sz="4900" dirty="0">
                <a:latin typeface="Roboto"/>
                <a:cs typeface="Roboto"/>
              </a:rPr>
              <a:t>. </a:t>
            </a:r>
            <a:br>
              <a:rPr sz="4900" dirty="0">
                <a:latin typeface="Roboto"/>
                <a:cs typeface="Roboto"/>
              </a:rPr>
            </a:br>
            <a:br>
              <a:rPr sz="4900" dirty="0">
                <a:latin typeface="Roboto"/>
                <a:cs typeface="Roboto"/>
              </a:rPr>
            </a:br>
            <a:r>
              <a:rPr sz="4900" dirty="0" err="1">
                <a:latin typeface="Roboto"/>
                <a:cs typeface="Roboto"/>
              </a:rPr>
              <a:t>Она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запищит</a:t>
            </a:r>
            <a:r>
              <a:rPr sz="4900" dirty="0">
                <a:latin typeface="Roboto"/>
                <a:cs typeface="Roboto"/>
              </a:rPr>
              <a:t>, </a:t>
            </a:r>
            <a:r>
              <a:rPr sz="4900" dirty="0" err="1">
                <a:latin typeface="Roboto"/>
                <a:cs typeface="Roboto"/>
              </a:rPr>
              <a:t>если</a:t>
            </a:r>
            <a:r>
              <a:rPr sz="4900" dirty="0">
                <a:latin typeface="Roboto"/>
                <a:cs typeface="Roboto"/>
              </a:rPr>
              <a:t> у </a:t>
            </a:r>
            <a:r>
              <a:rPr sz="4900" dirty="0" err="1">
                <a:latin typeface="Roboto"/>
                <a:cs typeface="Roboto"/>
              </a:rPr>
              <a:t>меня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будут</a:t>
            </a:r>
            <a:r>
              <a:rPr sz="4900" dirty="0">
                <a:latin typeface="Roboto"/>
                <a:cs typeface="Roboto"/>
              </a:rPr>
              <a:t> с </a:t>
            </a:r>
            <a:r>
              <a:rPr sz="4900" dirty="0" err="1">
                <a:latin typeface="Roboto"/>
                <a:cs typeface="Roboto"/>
              </a:rPr>
              <a:t>собой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металлические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предметы</a:t>
            </a:r>
            <a:r>
              <a:rPr sz="4900" dirty="0">
                <a:latin typeface="Roboto"/>
                <a:cs typeface="Roboto"/>
              </a:rPr>
              <a:t>.</a:t>
            </a:r>
            <a:br>
              <a:rPr sz="4900" dirty="0">
                <a:latin typeface="Roboto"/>
                <a:cs typeface="Roboto"/>
              </a:rPr>
            </a:br>
            <a:br>
              <a:rPr sz="4900" dirty="0">
                <a:latin typeface="Roboto"/>
                <a:cs typeface="Roboto"/>
              </a:rPr>
            </a:br>
            <a:r>
              <a:rPr sz="4900" dirty="0" err="1">
                <a:latin typeface="Roboto"/>
                <a:cs typeface="Roboto"/>
              </a:rPr>
              <a:t>Рамка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нужна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для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того</a:t>
            </a:r>
            <a:r>
              <a:rPr sz="4900" dirty="0">
                <a:latin typeface="Roboto"/>
                <a:cs typeface="Roboto"/>
              </a:rPr>
              <a:t>, </a:t>
            </a:r>
            <a:r>
              <a:rPr sz="4900" dirty="0" err="1">
                <a:latin typeface="Roboto"/>
                <a:cs typeface="Roboto"/>
              </a:rPr>
              <a:t>чтобы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люди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не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приносили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опасные</a:t>
            </a:r>
            <a:r>
              <a:rPr sz="4900" dirty="0">
                <a:latin typeface="Roboto"/>
                <a:cs typeface="Roboto"/>
              </a:rPr>
              <a:t> </a:t>
            </a:r>
            <a:r>
              <a:rPr sz="4900" dirty="0" err="1">
                <a:latin typeface="Roboto"/>
                <a:cs typeface="Roboto"/>
              </a:rPr>
              <a:t>предметы</a:t>
            </a:r>
            <a:r>
              <a:rPr sz="4900" dirty="0">
                <a:latin typeface="Roboto"/>
                <a:cs typeface="Roboto"/>
              </a:rPr>
              <a:t> в </a:t>
            </a:r>
            <a:r>
              <a:rPr sz="4900" dirty="0" err="1">
                <a:latin typeface="Roboto"/>
                <a:cs typeface="Roboto"/>
              </a:rPr>
              <a:t>музей</a:t>
            </a:r>
            <a:r>
              <a:rPr sz="4900" dirty="0">
                <a:latin typeface="Roboto"/>
                <a:cs typeface="Roboto"/>
              </a:rPr>
              <a:t>.</a:t>
            </a:r>
            <a:br>
              <a:rPr sz="4800" dirty="0">
                <a:latin typeface="Roboto"/>
                <a:cs typeface="Roboto"/>
              </a:rPr>
            </a:br>
            <a:br>
              <a:rPr sz="4800" dirty="0">
                <a:latin typeface="Roboto"/>
                <a:cs typeface="Roboto"/>
              </a:rPr>
            </a:br>
            <a:endParaRPr sz="4800" b="1" dirty="0">
              <a:latin typeface="Roboto"/>
              <a:cs typeface="Roboto"/>
            </a:endParaRPr>
          </a:p>
          <a:p>
            <a:pPr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1876343988" name="Рисунок 1876343987"/>
          <p:cNvPicPr>
            <a:picLocks noChangeAspect="1"/>
          </p:cNvPicPr>
          <p:nvPr/>
        </p:nvPicPr>
        <p:blipFill>
          <a:blip r:embed="rId2"/>
          <a:srcRect l="45280" t="28511" r="22742" b="27076"/>
          <a:stretch/>
        </p:blipFill>
        <p:spPr bwMode="auto">
          <a:xfrm>
            <a:off x="8066906" y="2538388"/>
            <a:ext cx="6317858" cy="61418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579608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78074" y="1052564"/>
            <a:ext cx="6667499" cy="858827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Autofit/>
          </a:bodyPr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Если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у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меня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собой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верхняя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одежда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оставлю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гардеробе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Летом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гардеробе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сотрудников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поэтому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оставлю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вещи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самостоятельно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Рюкзак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большую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сумку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напитки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и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еду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оставлю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в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гардеробе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Это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правило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музея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pic>
        <p:nvPicPr>
          <p:cNvPr id="1019740715" name="Рисунок 1019740714"/>
          <p:cNvPicPr>
            <a:picLocks noChangeAspect="1"/>
          </p:cNvPicPr>
          <p:nvPr/>
        </p:nvPicPr>
        <p:blipFill>
          <a:blip r:embed="rId2"/>
          <a:srcRect l="46479" t="29041" r="9854" b="25595"/>
          <a:stretch>
            <a:fillRect/>
          </a:stretch>
        </p:blipFill>
        <p:spPr bwMode="auto">
          <a:xfrm>
            <a:off x="7706866" y="2034332"/>
            <a:ext cx="7056784" cy="64407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85787118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55892" y="1995714"/>
            <a:ext cx="6428421" cy="805089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sz="4800" dirty="0">
                <a:latin typeface="Roboto"/>
                <a:cs typeface="Roboto"/>
              </a:rPr>
              <a:t>Я </a:t>
            </a:r>
            <a:r>
              <a:rPr sz="4800" dirty="0" err="1">
                <a:latin typeface="Roboto"/>
                <a:cs typeface="Roboto"/>
              </a:rPr>
              <a:t>пройду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вперёд</a:t>
            </a:r>
            <a:r>
              <a:rPr sz="4800" dirty="0">
                <a:latin typeface="Roboto"/>
                <a:cs typeface="Roboto"/>
              </a:rPr>
              <a:t> и </a:t>
            </a:r>
            <a:r>
              <a:rPr sz="4800" dirty="0" err="1">
                <a:latin typeface="Roboto"/>
                <a:cs typeface="Roboto"/>
              </a:rPr>
              <a:t>слева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увижу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кассу</a:t>
            </a:r>
            <a:r>
              <a:rPr sz="4800" dirty="0">
                <a:latin typeface="Roboto"/>
                <a:cs typeface="Roboto"/>
              </a:rPr>
              <a:t>.</a:t>
            </a:r>
            <a:endParaRPr dirty="0"/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800" dirty="0" err="1">
                <a:latin typeface="Roboto"/>
                <a:cs typeface="Roboto"/>
              </a:rPr>
              <a:t>Здесь</a:t>
            </a:r>
            <a:r>
              <a:rPr sz="4800" dirty="0">
                <a:latin typeface="Roboto"/>
                <a:cs typeface="Roboto"/>
              </a:rPr>
              <a:t> я </a:t>
            </a:r>
            <a:r>
              <a:rPr sz="4800" dirty="0" err="1">
                <a:latin typeface="Roboto"/>
                <a:cs typeface="Roboto"/>
              </a:rPr>
              <a:t>могу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купить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билет</a:t>
            </a:r>
            <a:r>
              <a:rPr sz="4800" dirty="0">
                <a:latin typeface="Roboto"/>
                <a:cs typeface="Roboto"/>
              </a:rPr>
              <a:t> у </a:t>
            </a:r>
            <a:r>
              <a:rPr sz="4800" dirty="0" err="1">
                <a:latin typeface="Roboto"/>
                <a:cs typeface="Roboto"/>
              </a:rPr>
              <a:t>кассира</a:t>
            </a:r>
            <a:r>
              <a:rPr sz="4800" dirty="0">
                <a:latin typeface="Roboto"/>
                <a:cs typeface="Roboto"/>
              </a:rPr>
              <a:t>. </a:t>
            </a:r>
            <a:endParaRPr dirty="0"/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800" dirty="0">
                <a:latin typeface="Roboto"/>
                <a:cs typeface="Roboto"/>
              </a:rPr>
              <a:t>Я </a:t>
            </a:r>
            <a:r>
              <a:rPr sz="4800" dirty="0" err="1">
                <a:latin typeface="Roboto"/>
                <a:cs typeface="Roboto"/>
              </a:rPr>
              <a:t>сохраню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билет</a:t>
            </a:r>
            <a:r>
              <a:rPr sz="4800" dirty="0">
                <a:latin typeface="Roboto"/>
                <a:cs typeface="Roboto"/>
              </a:rPr>
              <a:t>. </a:t>
            </a:r>
            <a:endParaRPr dirty="0"/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  <a:p>
            <a:pPr marL="0" indent="0">
              <a:buFont typeface="Arial"/>
              <a:buNone/>
              <a:defRPr/>
            </a:pPr>
            <a:r>
              <a:rPr sz="4800" dirty="0" err="1">
                <a:latin typeface="Roboto"/>
                <a:cs typeface="Roboto"/>
              </a:rPr>
              <a:t>Он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понадобится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мне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для</a:t>
            </a:r>
            <a:r>
              <a:rPr sz="4800" dirty="0">
                <a:latin typeface="Roboto"/>
                <a:cs typeface="Roboto"/>
              </a:rPr>
              <a:t> </a:t>
            </a:r>
            <a:r>
              <a:rPr sz="4800" dirty="0" err="1">
                <a:latin typeface="Roboto"/>
                <a:cs typeface="Roboto"/>
              </a:rPr>
              <a:t>входа</a:t>
            </a:r>
            <a:r>
              <a:rPr sz="4800" dirty="0">
                <a:latin typeface="Roboto"/>
                <a:cs typeface="Roboto"/>
              </a:rPr>
              <a:t> в </a:t>
            </a:r>
            <a:r>
              <a:rPr sz="4800" dirty="0" err="1">
                <a:latin typeface="Roboto"/>
                <a:cs typeface="Roboto"/>
              </a:rPr>
              <a:t>музей</a:t>
            </a:r>
            <a:r>
              <a:rPr sz="4800" dirty="0">
                <a:latin typeface="Roboto"/>
                <a:cs typeface="Roboto"/>
              </a:rPr>
              <a:t>.</a:t>
            </a:r>
            <a:endParaRPr dirty="0"/>
          </a:p>
        </p:txBody>
      </p:sp>
      <p:pic>
        <p:nvPicPr>
          <p:cNvPr id="1201457512" name="Рисунок 1201457511"/>
          <p:cNvPicPr>
            <a:picLocks noChangeAspect="1"/>
          </p:cNvPicPr>
          <p:nvPr/>
        </p:nvPicPr>
        <p:blipFill>
          <a:blip r:embed="rId2"/>
          <a:srcRect l="50789" t="30459" r="3254" b="29548"/>
          <a:stretch/>
        </p:blipFill>
        <p:spPr bwMode="auto">
          <a:xfrm>
            <a:off x="6981682" y="2394372"/>
            <a:ext cx="7688126" cy="63046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20998050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039890" y="2846621"/>
            <a:ext cx="5720644" cy="4300279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Туалет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я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могу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найти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кассой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</a:p>
          <a:p>
            <a:pPr marL="0" indent="0">
              <a:buFont typeface="Arial"/>
              <a:buNone/>
              <a:defRPr/>
            </a:pP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Женский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туалет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sz="4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будет</a:t>
            </a:r>
            <a:r>
              <a:rPr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</a:t>
            </a:r>
            <a:r>
              <a:rPr lang="ru-RU" sz="4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левой стороны. </a:t>
            </a:r>
            <a:endParaRPr sz="4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  <a:defRPr/>
            </a:pPr>
            <a:endParaRPr sz="4800" dirty="0"/>
          </a:p>
          <a:p>
            <a:pPr marL="0" indent="0">
              <a:buFont typeface="Arial"/>
              <a:buNone/>
              <a:defRPr/>
            </a:pPr>
            <a:endParaRPr sz="4800" b="1" dirty="0"/>
          </a:p>
        </p:txBody>
      </p:sp>
      <p:pic>
        <p:nvPicPr>
          <p:cNvPr id="1253018254" name="Рисунок 1253018253"/>
          <p:cNvPicPr>
            <a:picLocks noChangeAspect="1"/>
          </p:cNvPicPr>
          <p:nvPr/>
        </p:nvPicPr>
        <p:blipFill>
          <a:blip r:embed="rId2"/>
          <a:srcRect l="57868" t="37202" r="16087" b="30478"/>
          <a:stretch/>
        </p:blipFill>
        <p:spPr bwMode="auto">
          <a:xfrm>
            <a:off x="7583699" y="2331492"/>
            <a:ext cx="6206702" cy="60205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7563793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750714" y="2846621"/>
            <a:ext cx="5692321" cy="451630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/>
          <a:p>
            <a:pPr marL="0" indent="0">
              <a:buFont typeface="Arial"/>
              <a:buNone/>
              <a:defRPr/>
            </a:pPr>
            <a:r>
              <a:rPr lang="ru-RU" sz="4400" b="0" i="0" u="none" strike="noStrike" cap="none" spc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Туалет я могу найти за кассой. </a:t>
            </a:r>
            <a:endParaRPr lang="ru-RU" sz="4400" b="0" i="0" u="none" strike="noStrike" cap="none" spc="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Font typeface="Arial"/>
              <a:buNone/>
              <a:defRPr/>
            </a:pPr>
            <a:endParaRPr sz="4400" dirty="0"/>
          </a:p>
          <a:p>
            <a:pPr marL="0" indent="0">
              <a:buFont typeface="Arial"/>
              <a:buNone/>
              <a:defRPr/>
            </a:pPr>
            <a:r>
              <a:rPr lang="ru-RU" sz="4400" b="0" i="0" u="none" strike="noStrike" cap="none" spc="0" dirty="0">
                <a:solidFill>
                  <a:schemeClr val="tx1"/>
                </a:solidFill>
                <a:latin typeface="Roboto"/>
                <a:ea typeface="+mn-ea"/>
                <a:cs typeface="Roboto"/>
              </a:rPr>
              <a:t>Мужской туалет будет с правой стороны.</a:t>
            </a:r>
            <a:endParaRPr lang="ru-RU" sz="4400" b="0" i="0" u="none" strike="noStrike" cap="none" spc="0" dirty="0">
              <a:solidFill>
                <a:schemeClr val="tx1"/>
              </a:solidFill>
              <a:latin typeface="Roboto"/>
              <a:ea typeface="Arial"/>
              <a:cs typeface="Roboto"/>
            </a:endParaRPr>
          </a:p>
          <a:p>
            <a:pPr marL="0" indent="0">
              <a:buFont typeface="Arial"/>
              <a:buNone/>
              <a:defRPr/>
            </a:pPr>
            <a:endParaRPr sz="4800" dirty="0">
              <a:latin typeface="Roboto"/>
              <a:cs typeface="Roboto"/>
            </a:endParaRPr>
          </a:p>
        </p:txBody>
      </p:sp>
      <p:pic>
        <p:nvPicPr>
          <p:cNvPr id="418889424" name="Рисунок 418889423"/>
          <p:cNvPicPr>
            <a:picLocks noChangeAspect="1"/>
          </p:cNvPicPr>
          <p:nvPr/>
        </p:nvPicPr>
        <p:blipFill>
          <a:blip r:embed="rId2"/>
          <a:srcRect l="61420" t="39619" r="18664" b="40168"/>
          <a:stretch/>
        </p:blipFill>
        <p:spPr bwMode="auto">
          <a:xfrm>
            <a:off x="7706866" y="2322364"/>
            <a:ext cx="5992162" cy="576651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</TotalTime>
  <Words>688</Words>
  <Application>Microsoft Office PowerPoint</Application>
  <DocSecurity>0</DocSecurity>
  <PresentationFormat>Произвольный</PresentationFormat>
  <Paragraphs>150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Roboto</vt:lpstr>
      <vt:lpstr>Times New Roman</vt:lpstr>
      <vt:lpstr>Office Theme</vt:lpstr>
      <vt:lpstr>Blank</vt:lpstr>
      <vt:lpstr>Презентация PowerPoint</vt:lpstr>
      <vt:lpstr>Презентация PowerPoint</vt:lpstr>
      <vt:lpstr>Я зайду в музей через эту дверь.   </vt:lpstr>
      <vt:lpstr>Презентация PowerPoint</vt:lpstr>
      <vt:lpstr>   Я пройду через серую рамку.   Она запищит, если у меня будут с собой металлические предметы.  Рамка нужна для того, чтобы люди не приносили опасные предметы в музей.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user</dc:creator>
  <cp:keywords/>
  <dc:description/>
  <cp:lastModifiedBy>иван иванов</cp:lastModifiedBy>
  <cp:revision>140</cp:revision>
  <dcterms:created xsi:type="dcterms:W3CDTF">2022-11-02T09:08:46Z</dcterms:created>
  <dcterms:modified xsi:type="dcterms:W3CDTF">2026-03-12T10:26:19Z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2022-09-20T00:00:00Z</vt:filetime>
  </property>
  <property fmtid="{D5CDD505-2E9C-101B-9397-08002B2CF9AE}" pid="3" name="Creator">
    <vt:lpwstr>Adobe InDesign 17.4 (Windows)</vt:lpwstr>
  </property>
  <property fmtid="{D5CDD505-2E9C-101B-9397-08002B2CF9AE}" pid="4" name="LastSaved">
    <vt:filetime>2022-11-02T00:00:00Z</vt:filetime>
  </property>
</Properties>
</file>